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62" r:id="rId3"/>
    <p:sldId id="263" r:id="rId4"/>
    <p:sldId id="257" r:id="rId5"/>
    <p:sldId id="258" r:id="rId6"/>
    <p:sldId id="259" r:id="rId7"/>
    <p:sldId id="260" r:id="rId8"/>
    <p:sldId id="261" r:id="rId9"/>
    <p:sldId id="264"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41" autoAdjust="0"/>
  </p:normalViewPr>
  <p:slideViewPr>
    <p:cSldViewPr snapToGrid="0" snapToObjects="1">
      <p:cViewPr>
        <p:scale>
          <a:sx n="66" d="100"/>
          <a:sy n="66" d="100"/>
        </p:scale>
        <p:origin x="1930" y="31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AF5F25-3E72-4ADC-A2D2-5844CE36D346}" type="doc">
      <dgm:prSet loTypeId="urn:microsoft.com/office/officeart/2008/layout/LinedList" loCatId="list" qsTypeId="urn:microsoft.com/office/officeart/2005/8/quickstyle/simple4" qsCatId="simple" csTypeId="urn:microsoft.com/office/officeart/2005/8/colors/accent0_3" csCatId="mainScheme"/>
      <dgm:spPr/>
      <dgm:t>
        <a:bodyPr/>
        <a:lstStyle/>
        <a:p>
          <a:endParaRPr lang="en-US"/>
        </a:p>
      </dgm:t>
    </dgm:pt>
    <dgm:pt modelId="{1EBAAEC8-7411-4C54-8432-3A0CBCF087B2}">
      <dgm:prSet/>
      <dgm:spPr/>
      <dgm:t>
        <a:bodyPr/>
        <a:lstStyle/>
        <a:p>
          <a:r>
            <a:rPr lang="en-US"/>
            <a:t>- Imported dataset using pandas</a:t>
          </a:r>
        </a:p>
      </dgm:t>
    </dgm:pt>
    <dgm:pt modelId="{4D196EBD-8F94-452C-84CD-B07725563C3A}" type="parTrans" cxnId="{40634AF5-E61E-47DE-9586-3F24BF7844BE}">
      <dgm:prSet/>
      <dgm:spPr/>
      <dgm:t>
        <a:bodyPr/>
        <a:lstStyle/>
        <a:p>
          <a:endParaRPr lang="en-US"/>
        </a:p>
      </dgm:t>
    </dgm:pt>
    <dgm:pt modelId="{F842CBBF-7603-46DB-A4D5-AD41F06892B5}" type="sibTrans" cxnId="{40634AF5-E61E-47DE-9586-3F24BF7844BE}">
      <dgm:prSet/>
      <dgm:spPr/>
      <dgm:t>
        <a:bodyPr/>
        <a:lstStyle/>
        <a:p>
          <a:endParaRPr lang="en-US"/>
        </a:p>
      </dgm:t>
    </dgm:pt>
    <dgm:pt modelId="{4F211547-96DE-46D6-A12D-0D692E49B055}">
      <dgm:prSet/>
      <dgm:spPr/>
      <dgm:t>
        <a:bodyPr/>
        <a:lstStyle/>
        <a:p>
          <a:r>
            <a:rPr lang="en-US"/>
            <a:t>- Checked dataset shape, columns, and missing values</a:t>
          </a:r>
        </a:p>
      </dgm:t>
    </dgm:pt>
    <dgm:pt modelId="{91263E8D-D5AB-4A47-9B78-E739865B96EC}" type="parTrans" cxnId="{0A0D35BF-C57D-4D8E-AD46-2C5D85DFD08F}">
      <dgm:prSet/>
      <dgm:spPr/>
      <dgm:t>
        <a:bodyPr/>
        <a:lstStyle/>
        <a:p>
          <a:endParaRPr lang="en-US"/>
        </a:p>
      </dgm:t>
    </dgm:pt>
    <dgm:pt modelId="{39E8AB31-DA46-4B7A-AE86-EA1885B88442}" type="sibTrans" cxnId="{0A0D35BF-C57D-4D8E-AD46-2C5D85DFD08F}">
      <dgm:prSet/>
      <dgm:spPr/>
      <dgm:t>
        <a:bodyPr/>
        <a:lstStyle/>
        <a:p>
          <a:endParaRPr lang="en-US"/>
        </a:p>
      </dgm:t>
    </dgm:pt>
    <dgm:pt modelId="{2FE9F735-D7DB-4D65-A185-11F77B1D7903}">
      <dgm:prSet/>
      <dgm:spPr/>
      <dgm:t>
        <a:bodyPr/>
        <a:lstStyle/>
        <a:p>
          <a:r>
            <a:rPr lang="en-US"/>
            <a:t>- Addressed inconsistencies and missing values</a:t>
          </a:r>
        </a:p>
      </dgm:t>
    </dgm:pt>
    <dgm:pt modelId="{E19725C0-B3D3-42BD-A1B6-496ADE5D702F}" type="parTrans" cxnId="{B834E7A7-CB99-4201-BCD1-15E06D667D10}">
      <dgm:prSet/>
      <dgm:spPr/>
      <dgm:t>
        <a:bodyPr/>
        <a:lstStyle/>
        <a:p>
          <a:endParaRPr lang="en-US"/>
        </a:p>
      </dgm:t>
    </dgm:pt>
    <dgm:pt modelId="{C1E11290-9A5B-4619-B486-DAFD7809097B}" type="sibTrans" cxnId="{B834E7A7-CB99-4201-BCD1-15E06D667D10}">
      <dgm:prSet/>
      <dgm:spPr/>
      <dgm:t>
        <a:bodyPr/>
        <a:lstStyle/>
        <a:p>
          <a:endParaRPr lang="en-US"/>
        </a:p>
      </dgm:t>
    </dgm:pt>
    <dgm:pt modelId="{D805B4C4-0E10-47C1-A993-04A17963FD53}" type="pres">
      <dgm:prSet presAssocID="{16AF5F25-3E72-4ADC-A2D2-5844CE36D346}" presName="vert0" presStyleCnt="0">
        <dgm:presLayoutVars>
          <dgm:dir/>
          <dgm:animOne val="branch"/>
          <dgm:animLvl val="lvl"/>
        </dgm:presLayoutVars>
      </dgm:prSet>
      <dgm:spPr/>
    </dgm:pt>
    <dgm:pt modelId="{F0151604-30D8-470A-83D3-17BD644A9923}" type="pres">
      <dgm:prSet presAssocID="{1EBAAEC8-7411-4C54-8432-3A0CBCF087B2}" presName="thickLine" presStyleLbl="alignNode1" presStyleIdx="0" presStyleCnt="3"/>
      <dgm:spPr/>
    </dgm:pt>
    <dgm:pt modelId="{CD2F9550-6BF8-4640-80B3-308010FE7B7B}" type="pres">
      <dgm:prSet presAssocID="{1EBAAEC8-7411-4C54-8432-3A0CBCF087B2}" presName="horz1" presStyleCnt="0"/>
      <dgm:spPr/>
    </dgm:pt>
    <dgm:pt modelId="{D890C57D-AF85-4A0D-A499-FBA368F53514}" type="pres">
      <dgm:prSet presAssocID="{1EBAAEC8-7411-4C54-8432-3A0CBCF087B2}" presName="tx1" presStyleLbl="revTx" presStyleIdx="0" presStyleCnt="3"/>
      <dgm:spPr/>
    </dgm:pt>
    <dgm:pt modelId="{C2E59571-8A21-444F-8A18-57476A5173F0}" type="pres">
      <dgm:prSet presAssocID="{1EBAAEC8-7411-4C54-8432-3A0CBCF087B2}" presName="vert1" presStyleCnt="0"/>
      <dgm:spPr/>
    </dgm:pt>
    <dgm:pt modelId="{BCB15D8B-D49D-441E-9BC1-52389C5E6FE1}" type="pres">
      <dgm:prSet presAssocID="{4F211547-96DE-46D6-A12D-0D692E49B055}" presName="thickLine" presStyleLbl="alignNode1" presStyleIdx="1" presStyleCnt="3"/>
      <dgm:spPr/>
    </dgm:pt>
    <dgm:pt modelId="{3401014F-BFF2-4806-B2A8-85A2A94A8BD8}" type="pres">
      <dgm:prSet presAssocID="{4F211547-96DE-46D6-A12D-0D692E49B055}" presName="horz1" presStyleCnt="0"/>
      <dgm:spPr/>
    </dgm:pt>
    <dgm:pt modelId="{1F8E588F-8EAD-491E-A2AC-11F348BF4EFD}" type="pres">
      <dgm:prSet presAssocID="{4F211547-96DE-46D6-A12D-0D692E49B055}" presName="tx1" presStyleLbl="revTx" presStyleIdx="1" presStyleCnt="3"/>
      <dgm:spPr/>
    </dgm:pt>
    <dgm:pt modelId="{FF50A8AF-A444-4053-8A8D-ACAC22CAF8D2}" type="pres">
      <dgm:prSet presAssocID="{4F211547-96DE-46D6-A12D-0D692E49B055}" presName="vert1" presStyleCnt="0"/>
      <dgm:spPr/>
    </dgm:pt>
    <dgm:pt modelId="{4FC885AB-8F08-42B4-B895-F2EC31C9F636}" type="pres">
      <dgm:prSet presAssocID="{2FE9F735-D7DB-4D65-A185-11F77B1D7903}" presName="thickLine" presStyleLbl="alignNode1" presStyleIdx="2" presStyleCnt="3"/>
      <dgm:spPr/>
    </dgm:pt>
    <dgm:pt modelId="{787EFF05-5DBB-4347-B3B6-953459FC7B2F}" type="pres">
      <dgm:prSet presAssocID="{2FE9F735-D7DB-4D65-A185-11F77B1D7903}" presName="horz1" presStyleCnt="0"/>
      <dgm:spPr/>
    </dgm:pt>
    <dgm:pt modelId="{A799AD1D-E9E8-4EEC-829E-784CD5CAD203}" type="pres">
      <dgm:prSet presAssocID="{2FE9F735-D7DB-4D65-A185-11F77B1D7903}" presName="tx1" presStyleLbl="revTx" presStyleIdx="2" presStyleCnt="3"/>
      <dgm:spPr/>
    </dgm:pt>
    <dgm:pt modelId="{F6C98990-A72D-4054-86B5-3779676CDEC6}" type="pres">
      <dgm:prSet presAssocID="{2FE9F735-D7DB-4D65-A185-11F77B1D7903}" presName="vert1" presStyleCnt="0"/>
      <dgm:spPr/>
    </dgm:pt>
  </dgm:ptLst>
  <dgm:cxnLst>
    <dgm:cxn modelId="{BA1EC615-5DF5-4389-AB05-E94B2BA7E4B3}" type="presOf" srcId="{16AF5F25-3E72-4ADC-A2D2-5844CE36D346}" destId="{D805B4C4-0E10-47C1-A993-04A17963FD53}" srcOrd="0" destOrd="0" presId="urn:microsoft.com/office/officeart/2008/layout/LinedList"/>
    <dgm:cxn modelId="{15422727-7946-4494-87BE-CEBC54D4FE44}" type="presOf" srcId="{1EBAAEC8-7411-4C54-8432-3A0CBCF087B2}" destId="{D890C57D-AF85-4A0D-A499-FBA368F53514}" srcOrd="0" destOrd="0" presId="urn:microsoft.com/office/officeart/2008/layout/LinedList"/>
    <dgm:cxn modelId="{D167ED27-30A1-46E2-8796-D02D91666536}" type="presOf" srcId="{2FE9F735-D7DB-4D65-A185-11F77B1D7903}" destId="{A799AD1D-E9E8-4EEC-829E-784CD5CAD203}" srcOrd="0" destOrd="0" presId="urn:microsoft.com/office/officeart/2008/layout/LinedList"/>
    <dgm:cxn modelId="{55BCA03F-8773-4108-941D-6632F5B51915}" type="presOf" srcId="{4F211547-96DE-46D6-A12D-0D692E49B055}" destId="{1F8E588F-8EAD-491E-A2AC-11F348BF4EFD}" srcOrd="0" destOrd="0" presId="urn:microsoft.com/office/officeart/2008/layout/LinedList"/>
    <dgm:cxn modelId="{B834E7A7-CB99-4201-BCD1-15E06D667D10}" srcId="{16AF5F25-3E72-4ADC-A2D2-5844CE36D346}" destId="{2FE9F735-D7DB-4D65-A185-11F77B1D7903}" srcOrd="2" destOrd="0" parTransId="{E19725C0-B3D3-42BD-A1B6-496ADE5D702F}" sibTransId="{C1E11290-9A5B-4619-B486-DAFD7809097B}"/>
    <dgm:cxn modelId="{0A0D35BF-C57D-4D8E-AD46-2C5D85DFD08F}" srcId="{16AF5F25-3E72-4ADC-A2D2-5844CE36D346}" destId="{4F211547-96DE-46D6-A12D-0D692E49B055}" srcOrd="1" destOrd="0" parTransId="{91263E8D-D5AB-4A47-9B78-E739865B96EC}" sibTransId="{39E8AB31-DA46-4B7A-AE86-EA1885B88442}"/>
    <dgm:cxn modelId="{40634AF5-E61E-47DE-9586-3F24BF7844BE}" srcId="{16AF5F25-3E72-4ADC-A2D2-5844CE36D346}" destId="{1EBAAEC8-7411-4C54-8432-3A0CBCF087B2}" srcOrd="0" destOrd="0" parTransId="{4D196EBD-8F94-452C-84CD-B07725563C3A}" sibTransId="{F842CBBF-7603-46DB-A4D5-AD41F06892B5}"/>
    <dgm:cxn modelId="{ABD1B5A8-EC61-4CF2-977E-428E913AE7F6}" type="presParOf" srcId="{D805B4C4-0E10-47C1-A993-04A17963FD53}" destId="{F0151604-30D8-470A-83D3-17BD644A9923}" srcOrd="0" destOrd="0" presId="urn:microsoft.com/office/officeart/2008/layout/LinedList"/>
    <dgm:cxn modelId="{F054F642-95EF-421D-A437-1E2844B4AD26}" type="presParOf" srcId="{D805B4C4-0E10-47C1-A993-04A17963FD53}" destId="{CD2F9550-6BF8-4640-80B3-308010FE7B7B}" srcOrd="1" destOrd="0" presId="urn:microsoft.com/office/officeart/2008/layout/LinedList"/>
    <dgm:cxn modelId="{4FBE90B1-4279-4002-9286-61F2700629F3}" type="presParOf" srcId="{CD2F9550-6BF8-4640-80B3-308010FE7B7B}" destId="{D890C57D-AF85-4A0D-A499-FBA368F53514}" srcOrd="0" destOrd="0" presId="urn:microsoft.com/office/officeart/2008/layout/LinedList"/>
    <dgm:cxn modelId="{05FABF6C-E312-4EE0-926C-CA2CC6E43CD6}" type="presParOf" srcId="{CD2F9550-6BF8-4640-80B3-308010FE7B7B}" destId="{C2E59571-8A21-444F-8A18-57476A5173F0}" srcOrd="1" destOrd="0" presId="urn:microsoft.com/office/officeart/2008/layout/LinedList"/>
    <dgm:cxn modelId="{A059E97F-2985-41AD-8AC1-AE5B9F63C8D2}" type="presParOf" srcId="{D805B4C4-0E10-47C1-A993-04A17963FD53}" destId="{BCB15D8B-D49D-441E-9BC1-52389C5E6FE1}" srcOrd="2" destOrd="0" presId="urn:microsoft.com/office/officeart/2008/layout/LinedList"/>
    <dgm:cxn modelId="{5B9919B2-C7AD-445C-A66E-7C12EC6F9E6F}" type="presParOf" srcId="{D805B4C4-0E10-47C1-A993-04A17963FD53}" destId="{3401014F-BFF2-4806-B2A8-85A2A94A8BD8}" srcOrd="3" destOrd="0" presId="urn:microsoft.com/office/officeart/2008/layout/LinedList"/>
    <dgm:cxn modelId="{F4EB2367-9D15-422A-92FC-579E89708A38}" type="presParOf" srcId="{3401014F-BFF2-4806-B2A8-85A2A94A8BD8}" destId="{1F8E588F-8EAD-491E-A2AC-11F348BF4EFD}" srcOrd="0" destOrd="0" presId="urn:microsoft.com/office/officeart/2008/layout/LinedList"/>
    <dgm:cxn modelId="{42CDC332-5A4B-41B6-B20D-96916F31C7B6}" type="presParOf" srcId="{3401014F-BFF2-4806-B2A8-85A2A94A8BD8}" destId="{FF50A8AF-A444-4053-8A8D-ACAC22CAF8D2}" srcOrd="1" destOrd="0" presId="urn:microsoft.com/office/officeart/2008/layout/LinedList"/>
    <dgm:cxn modelId="{7731DAC0-032C-4234-88B2-004EF095D4BA}" type="presParOf" srcId="{D805B4C4-0E10-47C1-A993-04A17963FD53}" destId="{4FC885AB-8F08-42B4-B895-F2EC31C9F636}" srcOrd="4" destOrd="0" presId="urn:microsoft.com/office/officeart/2008/layout/LinedList"/>
    <dgm:cxn modelId="{8AEFC141-5765-4517-B185-891A37F0F6A0}" type="presParOf" srcId="{D805B4C4-0E10-47C1-A993-04A17963FD53}" destId="{787EFF05-5DBB-4347-B3B6-953459FC7B2F}" srcOrd="5" destOrd="0" presId="urn:microsoft.com/office/officeart/2008/layout/LinedList"/>
    <dgm:cxn modelId="{1F1D4756-2E87-46FA-99F2-7162D24D5D7D}" type="presParOf" srcId="{787EFF05-5DBB-4347-B3B6-953459FC7B2F}" destId="{A799AD1D-E9E8-4EEC-829E-784CD5CAD203}" srcOrd="0" destOrd="0" presId="urn:microsoft.com/office/officeart/2008/layout/LinedList"/>
    <dgm:cxn modelId="{04E405CD-0477-4D7D-B489-523BF4E332CA}" type="presParOf" srcId="{787EFF05-5DBB-4347-B3B6-953459FC7B2F}" destId="{F6C98990-A72D-4054-86B5-3779676CDEC6}"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151604-30D8-470A-83D3-17BD644A9923}">
      <dsp:nvSpPr>
        <dsp:cNvPr id="0" name=""/>
        <dsp:cNvSpPr/>
      </dsp:nvSpPr>
      <dsp:spPr>
        <a:xfrm>
          <a:off x="0" y="2124"/>
          <a:ext cx="7886700" cy="0"/>
        </a:xfrm>
        <a:prstGeom prst="line">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w="9525" cap="flat" cmpd="sng" algn="ctr">
          <a:solidFill>
            <a:schemeClr val="dk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D890C57D-AF85-4A0D-A499-FBA368F53514}">
      <dsp:nvSpPr>
        <dsp:cNvPr id="0" name=""/>
        <dsp:cNvSpPr/>
      </dsp:nvSpPr>
      <dsp:spPr>
        <a:xfrm>
          <a:off x="0" y="2124"/>
          <a:ext cx="78867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t>- Imported dataset using pandas</a:t>
          </a:r>
        </a:p>
      </dsp:txBody>
      <dsp:txXfrm>
        <a:off x="0" y="2124"/>
        <a:ext cx="7886700" cy="1449029"/>
      </dsp:txXfrm>
    </dsp:sp>
    <dsp:sp modelId="{BCB15D8B-D49D-441E-9BC1-52389C5E6FE1}">
      <dsp:nvSpPr>
        <dsp:cNvPr id="0" name=""/>
        <dsp:cNvSpPr/>
      </dsp:nvSpPr>
      <dsp:spPr>
        <a:xfrm>
          <a:off x="0" y="1451154"/>
          <a:ext cx="7886700" cy="0"/>
        </a:xfrm>
        <a:prstGeom prst="line">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w="9525" cap="flat" cmpd="sng" algn="ctr">
          <a:solidFill>
            <a:schemeClr val="dk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1F8E588F-8EAD-491E-A2AC-11F348BF4EFD}">
      <dsp:nvSpPr>
        <dsp:cNvPr id="0" name=""/>
        <dsp:cNvSpPr/>
      </dsp:nvSpPr>
      <dsp:spPr>
        <a:xfrm>
          <a:off x="0" y="1451154"/>
          <a:ext cx="78867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t>- Checked dataset shape, columns, and missing values</a:t>
          </a:r>
        </a:p>
      </dsp:txBody>
      <dsp:txXfrm>
        <a:off x="0" y="1451154"/>
        <a:ext cx="7886700" cy="1449029"/>
      </dsp:txXfrm>
    </dsp:sp>
    <dsp:sp modelId="{4FC885AB-8F08-42B4-B895-F2EC31C9F636}">
      <dsp:nvSpPr>
        <dsp:cNvPr id="0" name=""/>
        <dsp:cNvSpPr/>
      </dsp:nvSpPr>
      <dsp:spPr>
        <a:xfrm>
          <a:off x="0" y="2900183"/>
          <a:ext cx="7886700" cy="0"/>
        </a:xfrm>
        <a:prstGeom prst="line">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w="9525" cap="flat" cmpd="sng" algn="ctr">
          <a:solidFill>
            <a:schemeClr val="dk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A799AD1D-E9E8-4EEC-829E-784CD5CAD203}">
      <dsp:nvSpPr>
        <dsp:cNvPr id="0" name=""/>
        <dsp:cNvSpPr/>
      </dsp:nvSpPr>
      <dsp:spPr>
        <a:xfrm>
          <a:off x="0" y="2900183"/>
          <a:ext cx="78867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t>- Addressed inconsistencies and missing values</a:t>
          </a:r>
        </a:p>
      </dsp:txBody>
      <dsp:txXfrm>
        <a:off x="0" y="2900183"/>
        <a:ext cx="7886700" cy="144902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54629E-F278-4087-A073-DE2837E55C32}" type="datetimeFigureOut">
              <a:rPr lang="en-IN" smtClean="0"/>
              <a:t>01-03-2025</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366944-3670-4914-B71A-2792D0858F6D}" type="slidenum">
              <a:rPr lang="en-IN" smtClean="0"/>
              <a:t>‹#›</a:t>
            </a:fld>
            <a:endParaRPr lang="en-IN"/>
          </a:p>
        </p:txBody>
      </p:sp>
    </p:spTree>
    <p:extLst>
      <p:ext uri="{BB962C8B-B14F-4D97-AF65-F5344CB8AC3E}">
        <p14:creationId xmlns:p14="http://schemas.microsoft.com/office/powerpoint/2010/main" val="946216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7366944-3670-4914-B71A-2792D0858F6D}" type="slidenum">
              <a:rPr lang="en-IN" smtClean="0"/>
              <a:t>2</a:t>
            </a:fld>
            <a:endParaRPr lang="en-IN"/>
          </a:p>
        </p:txBody>
      </p:sp>
    </p:spTree>
    <p:extLst>
      <p:ext uri="{BB962C8B-B14F-4D97-AF65-F5344CB8AC3E}">
        <p14:creationId xmlns:p14="http://schemas.microsoft.com/office/powerpoint/2010/main" val="27876592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7366944-3670-4914-B71A-2792D0858F6D}" type="slidenum">
              <a:rPr lang="en-IN" smtClean="0"/>
              <a:t>5</a:t>
            </a:fld>
            <a:endParaRPr lang="en-IN"/>
          </a:p>
        </p:txBody>
      </p:sp>
    </p:spTree>
    <p:extLst>
      <p:ext uri="{BB962C8B-B14F-4D97-AF65-F5344CB8AC3E}">
        <p14:creationId xmlns:p14="http://schemas.microsoft.com/office/powerpoint/2010/main" val="1442565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7366944-3670-4914-B71A-2792D0858F6D}" type="slidenum">
              <a:rPr lang="en-IN" smtClean="0"/>
              <a:t>9</a:t>
            </a:fld>
            <a:endParaRPr lang="en-IN"/>
          </a:p>
        </p:txBody>
      </p:sp>
    </p:spTree>
    <p:extLst>
      <p:ext uri="{BB962C8B-B14F-4D97-AF65-F5344CB8AC3E}">
        <p14:creationId xmlns:p14="http://schemas.microsoft.com/office/powerpoint/2010/main" val="2328933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3/1/2025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3/1/2025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wall of pictures of cartoon characters">
            <a:extLst>
              <a:ext uri="{FF2B5EF4-FFF2-40B4-BE49-F238E27FC236}">
                <a16:creationId xmlns:a16="http://schemas.microsoft.com/office/drawing/2014/main" id="{A9472EB8-63FA-50AE-0213-7984DD0F557B}"/>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0" y="0"/>
            <a:ext cx="9144000" cy="6858000"/>
          </a:xfrm>
          <a:prstGeom prst="rect">
            <a:avLst/>
          </a:prstGeom>
        </p:spPr>
      </p:pic>
      <p:sp>
        <p:nvSpPr>
          <p:cNvPr id="6" name="Rectangle 5">
            <a:extLst>
              <a:ext uri="{FF2B5EF4-FFF2-40B4-BE49-F238E27FC236}">
                <a16:creationId xmlns:a16="http://schemas.microsoft.com/office/drawing/2014/main" id="{4339AF4E-E4F7-347B-374B-B0B3886542E5}"/>
              </a:ext>
            </a:extLst>
          </p:cNvPr>
          <p:cNvSpPr/>
          <p:nvPr/>
        </p:nvSpPr>
        <p:spPr>
          <a:xfrm>
            <a:off x="0" y="0"/>
            <a:ext cx="9144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p:cNvSpPr>
            <a:spLocks noGrp="1"/>
          </p:cNvSpPr>
          <p:nvPr>
            <p:ph type="ctrTitle"/>
          </p:nvPr>
        </p:nvSpPr>
        <p:spPr>
          <a:effectLst>
            <a:outerShdw blurRad="50800" dist="38100" dir="2700000" algn="tl" rotWithShape="0">
              <a:prstClr val="black">
                <a:alpha val="40000"/>
              </a:prstClr>
            </a:outerShdw>
          </a:effectLst>
        </p:spPr>
        <p:txBody>
          <a:bodyPr/>
          <a:lstStyle/>
          <a:p>
            <a:r>
              <a:rPr dirty="0">
                <a:solidFill>
                  <a:schemeClr val="bg1"/>
                </a:solidFill>
              </a:rPr>
              <a:t>Anime Analysis Report</a:t>
            </a:r>
          </a:p>
        </p:txBody>
      </p:sp>
      <p:sp>
        <p:nvSpPr>
          <p:cNvPr id="3" name="Subtitle 2"/>
          <p:cNvSpPr>
            <a:spLocks noGrp="1"/>
          </p:cNvSpPr>
          <p:nvPr>
            <p:ph type="subTitle" idx="1"/>
          </p:nvPr>
        </p:nvSpPr>
        <p:spPr/>
        <p:txBody>
          <a:bodyPr/>
          <a:lstStyle/>
          <a:p>
            <a:r>
              <a:rPr dirty="0">
                <a:solidFill>
                  <a:schemeClr val="bg1">
                    <a:lumMod val="95000"/>
                  </a:schemeClr>
                </a:solidFill>
              </a:rPr>
              <a:t>Insights and Trends in Anime Data (2023)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train crossing with clouds in the sky">
            <a:extLst>
              <a:ext uri="{FF2B5EF4-FFF2-40B4-BE49-F238E27FC236}">
                <a16:creationId xmlns:a16="http://schemas.microsoft.com/office/drawing/2014/main" id="{56E108DE-301A-F7ED-D664-A453A3DF7CF1}"/>
              </a:ext>
            </a:extLst>
          </p:cNvPr>
          <p:cNvPicPr>
            <a:picLocks noChangeAspect="1"/>
          </p:cNvPicPr>
          <p:nvPr/>
        </p:nvPicPr>
        <p:blipFill>
          <a:blip r:embed="rId3"/>
          <a:srcRect t="3566" r="-1" b="41179"/>
          <a:stretch/>
        </p:blipFill>
        <p:spPr>
          <a:xfrm rot="16200000">
            <a:off x="2088882" y="-197115"/>
            <a:ext cx="6858000" cy="7252231"/>
          </a:xfrm>
          <a:prstGeom prst="rect">
            <a:avLst/>
          </a:prstGeom>
        </p:spPr>
      </p:pic>
      <p:sp>
        <p:nvSpPr>
          <p:cNvPr id="24" name="Rectangle 2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C438A2A-05CE-2E40-72BC-EAF021E7A042}"/>
              </a:ext>
            </a:extLst>
          </p:cNvPr>
          <p:cNvSpPr>
            <a:spLocks noGrp="1"/>
          </p:cNvSpPr>
          <p:nvPr>
            <p:ph type="title"/>
          </p:nvPr>
        </p:nvSpPr>
        <p:spPr>
          <a:xfrm>
            <a:off x="628650" y="365125"/>
            <a:ext cx="2866641" cy="1899912"/>
          </a:xfrm>
        </p:spPr>
        <p:txBody>
          <a:bodyPr>
            <a:normAutofit/>
          </a:bodyPr>
          <a:lstStyle/>
          <a:p>
            <a:r>
              <a:rPr lang="en-US" sz="3500" b="1" dirty="0"/>
              <a:t>Objectives</a:t>
            </a:r>
            <a:endParaRPr lang="en-IN" sz="3500" dirty="0"/>
          </a:p>
        </p:txBody>
      </p:sp>
      <p:sp>
        <p:nvSpPr>
          <p:cNvPr id="3" name="Content Placeholder 2">
            <a:extLst>
              <a:ext uri="{FF2B5EF4-FFF2-40B4-BE49-F238E27FC236}">
                <a16:creationId xmlns:a16="http://schemas.microsoft.com/office/drawing/2014/main" id="{8006F9CC-AB3D-85F4-1FC6-2B6365BAA2DD}"/>
              </a:ext>
            </a:extLst>
          </p:cNvPr>
          <p:cNvSpPr>
            <a:spLocks noGrp="1"/>
          </p:cNvSpPr>
          <p:nvPr>
            <p:ph idx="1"/>
          </p:nvPr>
        </p:nvSpPr>
        <p:spPr>
          <a:xfrm>
            <a:off x="628650" y="2434201"/>
            <a:ext cx="8017639" cy="3742762"/>
          </a:xfrm>
        </p:spPr>
        <p:txBody>
          <a:bodyPr>
            <a:normAutofit/>
          </a:bodyPr>
          <a:lstStyle/>
          <a:p>
            <a:pPr>
              <a:buFont typeface="Arial" panose="020B0604020202020204" pitchFamily="34" charset="0"/>
              <a:buChar char="•"/>
            </a:pPr>
            <a:r>
              <a:rPr lang="en-US" sz="2400" b="1" dirty="0"/>
              <a:t>Increase Awareness:</a:t>
            </a:r>
            <a:r>
              <a:rPr lang="en-US" sz="2400" dirty="0"/>
              <a:t> Introduce anime to a broader audience in India.</a:t>
            </a:r>
          </a:p>
          <a:p>
            <a:pPr>
              <a:buFont typeface="Arial" panose="020B0604020202020204" pitchFamily="34" charset="0"/>
              <a:buChar char="•"/>
            </a:pPr>
            <a:r>
              <a:rPr lang="en-US" sz="2400" b="1" dirty="0"/>
              <a:t>Personalized Recommendations:</a:t>
            </a:r>
            <a:r>
              <a:rPr lang="en-US" sz="2400" dirty="0"/>
              <a:t> Provide tailored anime suggestions based on individual preferences.</a:t>
            </a:r>
          </a:p>
          <a:p>
            <a:pPr>
              <a:buFont typeface="Arial" panose="020B0604020202020204" pitchFamily="34" charset="0"/>
              <a:buChar char="•"/>
            </a:pPr>
            <a:r>
              <a:rPr lang="en-US" sz="2400" b="1" dirty="0"/>
              <a:t>Highlight Hidden Gems:</a:t>
            </a:r>
            <a:r>
              <a:rPr lang="en-US" sz="2400" dirty="0"/>
              <a:t> Showcase lesser-known yet amazing anime that deserve attention.</a:t>
            </a:r>
          </a:p>
          <a:p>
            <a:endParaRPr lang="en-IN" sz="1700" dirty="0"/>
          </a:p>
        </p:txBody>
      </p:sp>
    </p:spTree>
    <p:extLst>
      <p:ext uri="{BB962C8B-B14F-4D97-AF65-F5344CB8AC3E}">
        <p14:creationId xmlns:p14="http://schemas.microsoft.com/office/powerpoint/2010/main" val="15268482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8086" y="0"/>
            <a:ext cx="5565913"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792712-2E81-6BFC-1B7C-3A74CC2261C9}"/>
              </a:ext>
            </a:extLst>
          </p:cNvPr>
          <p:cNvSpPr>
            <a:spLocks noGrp="1"/>
          </p:cNvSpPr>
          <p:nvPr>
            <p:ph type="title"/>
          </p:nvPr>
        </p:nvSpPr>
        <p:spPr>
          <a:xfrm>
            <a:off x="5490349" y="609600"/>
            <a:ext cx="3105011" cy="1330839"/>
          </a:xfrm>
        </p:spPr>
        <p:txBody>
          <a:bodyPr>
            <a:normAutofit/>
          </a:bodyPr>
          <a:lstStyle/>
          <a:p>
            <a:pPr>
              <a:lnSpc>
                <a:spcPct val="90000"/>
              </a:lnSpc>
            </a:pPr>
            <a:r>
              <a:rPr lang="en-US" sz="4100" b="1"/>
              <a:t>Methodology</a:t>
            </a:r>
            <a:endParaRPr lang="en-IN" sz="4100"/>
          </a:p>
        </p:txBody>
      </p:sp>
      <p:pic>
        <p:nvPicPr>
          <p:cNvPr id="5" name="Picture 4" descr="A person's hands pointing at a picture&#10;&#10;AI-generated content may be incorrect.">
            <a:extLst>
              <a:ext uri="{FF2B5EF4-FFF2-40B4-BE49-F238E27FC236}">
                <a16:creationId xmlns:a16="http://schemas.microsoft.com/office/drawing/2014/main" id="{31B03768-CD24-FB16-8C5D-07B7C23F81F8}"/>
              </a:ext>
            </a:extLst>
          </p:cNvPr>
          <p:cNvPicPr>
            <a:picLocks noChangeAspect="1"/>
          </p:cNvPicPr>
          <p:nvPr/>
        </p:nvPicPr>
        <p:blipFill>
          <a:blip r:embed="rId2"/>
          <a:srcRect l="33985" r="9406"/>
          <a:stretch/>
        </p:blipFill>
        <p:spPr>
          <a:xfrm>
            <a:off x="20" y="10"/>
            <a:ext cx="5176278"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Content Placeholder 2">
            <a:extLst>
              <a:ext uri="{FF2B5EF4-FFF2-40B4-BE49-F238E27FC236}">
                <a16:creationId xmlns:a16="http://schemas.microsoft.com/office/drawing/2014/main" id="{3D661ECB-86A1-9BBB-4B85-426BEFDA073C}"/>
              </a:ext>
            </a:extLst>
          </p:cNvPr>
          <p:cNvSpPr>
            <a:spLocks noGrp="1"/>
          </p:cNvSpPr>
          <p:nvPr>
            <p:ph idx="1"/>
          </p:nvPr>
        </p:nvSpPr>
        <p:spPr>
          <a:xfrm>
            <a:off x="5490348" y="2194102"/>
            <a:ext cx="3105010" cy="3908586"/>
          </a:xfrm>
        </p:spPr>
        <p:txBody>
          <a:bodyPr>
            <a:normAutofit/>
          </a:bodyPr>
          <a:lstStyle/>
          <a:p>
            <a:pPr>
              <a:buFont typeface="+mj-lt"/>
              <a:buAutoNum type="arabicPeriod"/>
            </a:pPr>
            <a:r>
              <a:rPr lang="en-US" sz="1700" b="1"/>
              <a:t>Data Collection:</a:t>
            </a:r>
            <a:r>
              <a:rPr lang="en-US" sz="1700"/>
              <a:t> Gather data on various anime titles, including genres, ratings, episodes, and descriptions.</a:t>
            </a:r>
          </a:p>
          <a:p>
            <a:pPr>
              <a:buFont typeface="+mj-lt"/>
              <a:buAutoNum type="arabicPeriod"/>
            </a:pPr>
            <a:r>
              <a:rPr lang="en-US" sz="1700" b="1"/>
              <a:t>Analysis:</a:t>
            </a:r>
            <a:r>
              <a:rPr lang="en-US" sz="1700"/>
              <a:t> Use data visualization and statistical methods to analyze trends and popular genres.</a:t>
            </a:r>
          </a:p>
          <a:p>
            <a:pPr>
              <a:buFont typeface="+mj-lt"/>
              <a:buAutoNum type="arabicPeriod"/>
            </a:pPr>
            <a:r>
              <a:rPr lang="en-US" sz="1700" b="1"/>
              <a:t>Recommendation:</a:t>
            </a:r>
            <a:r>
              <a:rPr lang="en-US" sz="1700"/>
              <a:t> Curate a list of anime recommendations based on the analysis.</a:t>
            </a:r>
          </a:p>
          <a:p>
            <a:endParaRPr lang="en-IN" sz="1700"/>
          </a:p>
        </p:txBody>
      </p:sp>
    </p:spTree>
    <p:extLst>
      <p:ext uri="{BB962C8B-B14F-4D97-AF65-F5344CB8AC3E}">
        <p14:creationId xmlns:p14="http://schemas.microsoft.com/office/powerpoint/2010/main" val="37339394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Introduction</a:t>
            </a:r>
          </a:p>
        </p:txBody>
      </p:sp>
      <p:sp>
        <p:nvSpPr>
          <p:cNvPr id="3" name="Content Placeholder 2"/>
          <p:cNvSpPr>
            <a:spLocks noGrp="1"/>
          </p:cNvSpPr>
          <p:nvPr>
            <p:ph idx="1"/>
          </p:nvPr>
        </p:nvSpPr>
        <p:spPr>
          <a:xfrm>
            <a:off x="457200" y="1600200"/>
            <a:ext cx="8229600" cy="1652155"/>
          </a:xfrm>
        </p:spPr>
        <p:txBody>
          <a:bodyPr>
            <a:normAutofit/>
          </a:bodyPr>
          <a:lstStyle/>
          <a:p>
            <a:r>
              <a:rPr dirty="0"/>
              <a:t>This presentation provides an analysis of anime data from 2023, covering rankings, categories, and trends.</a:t>
            </a:r>
          </a:p>
        </p:txBody>
      </p:sp>
      <p:pic>
        <p:nvPicPr>
          <p:cNvPr id="7" name="Picture 6">
            <a:extLst>
              <a:ext uri="{FF2B5EF4-FFF2-40B4-BE49-F238E27FC236}">
                <a16:creationId xmlns:a16="http://schemas.microsoft.com/office/drawing/2014/main" id="{B8FBD6DC-7E7B-7F3C-A9FD-87E96FA2069C}"/>
              </a:ext>
            </a:extLst>
          </p:cNvPr>
          <p:cNvPicPr>
            <a:picLocks noChangeAspect="1"/>
          </p:cNvPicPr>
          <p:nvPr/>
        </p:nvPicPr>
        <p:blipFill>
          <a:blip r:embed="rId2"/>
          <a:stretch>
            <a:fillRect/>
          </a:stretch>
        </p:blipFill>
        <p:spPr>
          <a:xfrm>
            <a:off x="779318" y="3252355"/>
            <a:ext cx="7647731" cy="312766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omputer screen with a logo&#10;&#10;AI-generated content may be incorrect.">
            <a:extLst>
              <a:ext uri="{FF2B5EF4-FFF2-40B4-BE49-F238E27FC236}">
                <a16:creationId xmlns:a16="http://schemas.microsoft.com/office/drawing/2014/main" id="{00A17E7C-BD55-4398-0246-7A1E321C5391}"/>
              </a:ext>
            </a:extLst>
          </p:cNvPr>
          <p:cNvPicPr>
            <a:picLocks noChangeAspect="1"/>
          </p:cNvPicPr>
          <p:nvPr/>
        </p:nvPicPr>
        <p:blipFill>
          <a:blip r:embed="rId3">
            <a:alphaModFix amt="35000"/>
          </a:blip>
          <a:srcRect l="1158" r="24176"/>
          <a:stretch/>
        </p:blipFill>
        <p:spPr>
          <a:xfrm>
            <a:off x="20" y="10"/>
            <a:ext cx="9143980" cy="6857990"/>
          </a:xfrm>
          <a:prstGeom prst="rect">
            <a:avLst/>
          </a:prstGeom>
        </p:spPr>
      </p:pic>
      <p:sp>
        <p:nvSpPr>
          <p:cNvPr id="2" name="Title 1"/>
          <p:cNvSpPr>
            <a:spLocks noGrp="1"/>
          </p:cNvSpPr>
          <p:nvPr>
            <p:ph type="title"/>
          </p:nvPr>
        </p:nvSpPr>
        <p:spPr>
          <a:xfrm>
            <a:off x="628650" y="365125"/>
            <a:ext cx="7886700" cy="1325563"/>
          </a:xfrm>
        </p:spPr>
        <p:txBody>
          <a:bodyPr>
            <a:normAutofit/>
          </a:bodyPr>
          <a:lstStyle/>
          <a:p>
            <a:r>
              <a:rPr lang="en-IN">
                <a:solidFill>
                  <a:srgbClr val="FFFFFF"/>
                </a:solidFill>
              </a:rPr>
              <a:t>Data Import &amp; Cleaning</a:t>
            </a:r>
          </a:p>
        </p:txBody>
      </p:sp>
      <p:graphicFrame>
        <p:nvGraphicFramePr>
          <p:cNvPr id="13" name="Content Placeholder 2">
            <a:extLst>
              <a:ext uri="{FF2B5EF4-FFF2-40B4-BE49-F238E27FC236}">
                <a16:creationId xmlns:a16="http://schemas.microsoft.com/office/drawing/2014/main" id="{DD40E3C7-713C-8AD7-D735-CA21842732FD}"/>
              </a:ext>
            </a:extLst>
          </p:cNvPr>
          <p:cNvGraphicFramePr>
            <a:graphicFrameLocks noGrp="1"/>
          </p:cNvGraphicFramePr>
          <p:nvPr>
            <p:ph idx="1"/>
            <p:extLst>
              <p:ext uri="{D42A27DB-BD31-4B8C-83A1-F6EECF244321}">
                <p14:modId xmlns:p14="http://schemas.microsoft.com/office/powerpoint/2010/main" val="3943484612"/>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35DB090-93B5-4581-8D71-BB3839684B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A0DE92DF-4769-4DE9-93FD-EE312718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39714" y="0"/>
            <a:ext cx="5604286"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2" name="Title 1"/>
          <p:cNvSpPr>
            <a:spLocks noGrp="1"/>
          </p:cNvSpPr>
          <p:nvPr>
            <p:ph type="title"/>
          </p:nvPr>
        </p:nvSpPr>
        <p:spPr>
          <a:xfrm>
            <a:off x="628650" y="643467"/>
            <a:ext cx="2916395" cy="1800526"/>
          </a:xfrm>
        </p:spPr>
        <p:txBody>
          <a:bodyPr>
            <a:normAutofit/>
          </a:bodyPr>
          <a:lstStyle/>
          <a:p>
            <a:pPr>
              <a:lnSpc>
                <a:spcPct val="90000"/>
              </a:lnSpc>
            </a:pPr>
            <a:r>
              <a:rPr lang="en-IN" sz="3700"/>
              <a:t>Exploratory Data Analysis (EDA)</a:t>
            </a:r>
          </a:p>
        </p:txBody>
      </p:sp>
      <p:sp>
        <p:nvSpPr>
          <p:cNvPr id="3" name="Content Placeholder 2"/>
          <p:cNvSpPr>
            <a:spLocks noGrp="1"/>
          </p:cNvSpPr>
          <p:nvPr>
            <p:ph idx="1"/>
          </p:nvPr>
        </p:nvSpPr>
        <p:spPr>
          <a:xfrm>
            <a:off x="628650" y="2623381"/>
            <a:ext cx="2916396" cy="3553581"/>
          </a:xfrm>
        </p:spPr>
        <p:txBody>
          <a:bodyPr>
            <a:normAutofit/>
          </a:bodyPr>
          <a:lstStyle/>
          <a:p>
            <a:r>
              <a:rPr lang="en-US" sz="1700"/>
              <a:t>- Analyzed anime categories and genres</a:t>
            </a:r>
          </a:p>
          <a:p>
            <a:r>
              <a:rPr lang="en-US" sz="1700"/>
              <a:t>- Identified top-ranked anime</a:t>
            </a:r>
          </a:p>
          <a:p>
            <a:r>
              <a:rPr lang="en-US" sz="1700"/>
              <a:t>- Compared TV series vs movies</a:t>
            </a:r>
          </a:p>
          <a:p>
            <a:r>
              <a:rPr lang="en-US" sz="1700"/>
              <a:t>- Examined anime based on manga adaptations</a:t>
            </a:r>
          </a:p>
        </p:txBody>
      </p:sp>
      <p:pic>
        <p:nvPicPr>
          <p:cNvPr id="7" name="Picture 6">
            <a:extLst>
              <a:ext uri="{FF2B5EF4-FFF2-40B4-BE49-F238E27FC236}">
                <a16:creationId xmlns:a16="http://schemas.microsoft.com/office/drawing/2014/main" id="{0966AF16-2E1C-F4C9-DABC-24722CA7F555}"/>
              </a:ext>
            </a:extLst>
          </p:cNvPr>
          <p:cNvPicPr>
            <a:picLocks noChangeAspect="1"/>
          </p:cNvPicPr>
          <p:nvPr/>
        </p:nvPicPr>
        <p:blipFill>
          <a:blip r:embed="rId2"/>
          <a:stretch>
            <a:fillRect/>
          </a:stretch>
        </p:blipFill>
        <p:spPr>
          <a:xfrm>
            <a:off x="5292484" y="1008176"/>
            <a:ext cx="3368915" cy="1895014"/>
          </a:xfrm>
          <a:prstGeom prst="rect">
            <a:avLst/>
          </a:prstGeom>
        </p:spPr>
      </p:pic>
      <p:pic>
        <p:nvPicPr>
          <p:cNvPr id="5" name="Picture 4">
            <a:extLst>
              <a:ext uri="{FF2B5EF4-FFF2-40B4-BE49-F238E27FC236}">
                <a16:creationId xmlns:a16="http://schemas.microsoft.com/office/drawing/2014/main" id="{430CD002-2A4B-257D-3E6F-3EB2C95D6525}"/>
              </a:ext>
            </a:extLst>
          </p:cNvPr>
          <p:cNvPicPr>
            <a:picLocks noChangeAspect="1"/>
          </p:cNvPicPr>
          <p:nvPr/>
        </p:nvPicPr>
        <p:blipFill>
          <a:blip r:embed="rId3"/>
          <a:stretch>
            <a:fillRect/>
          </a:stretch>
        </p:blipFill>
        <p:spPr>
          <a:xfrm>
            <a:off x="5292484" y="3948764"/>
            <a:ext cx="3368915" cy="186974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3202" y="639520"/>
            <a:ext cx="2571750" cy="1719072"/>
          </a:xfrm>
        </p:spPr>
        <p:txBody>
          <a:bodyPr anchor="b">
            <a:normAutofit/>
          </a:bodyPr>
          <a:lstStyle/>
          <a:p>
            <a:r>
              <a:rPr lang="en-IN" sz="3300"/>
              <a:t>Visualizations</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2573756"/>
            <a:ext cx="2441321" cy="18288"/>
          </a:xfrm>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1167" y="8655"/>
                  <a:pt x="2440437" y="9975"/>
                  <a:pt x="2441321" y="18288"/>
                </a:cubicBezTo>
                <a:cubicBezTo>
                  <a:pt x="2169723" y="30506"/>
                  <a:pt x="2045712" y="39140"/>
                  <a:pt x="1830991" y="18288"/>
                </a:cubicBezTo>
                <a:cubicBezTo>
                  <a:pt x="1616270" y="-2564"/>
                  <a:pt x="1505876" y="3949"/>
                  <a:pt x="1269487" y="18288"/>
                </a:cubicBezTo>
                <a:cubicBezTo>
                  <a:pt x="1033098" y="32627"/>
                  <a:pt x="908661" y="41191"/>
                  <a:pt x="707983" y="18288"/>
                </a:cubicBezTo>
                <a:cubicBezTo>
                  <a:pt x="507305" y="-4615"/>
                  <a:pt x="333592" y="20759"/>
                  <a:pt x="0" y="18288"/>
                </a:cubicBezTo>
                <a:cubicBezTo>
                  <a:pt x="-688" y="11716"/>
                  <a:pt x="875" y="6357"/>
                  <a:pt x="0" y="0"/>
                </a:cubicBezTo>
                <a:close/>
              </a:path>
              <a:path w="2441321" h="18288"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735" y="5928"/>
                  <a:pt x="2441551" y="11133"/>
                  <a:pt x="2441321" y="18288"/>
                </a:cubicBezTo>
                <a:cubicBezTo>
                  <a:pt x="2166745" y="28773"/>
                  <a:pt x="2078726" y="15476"/>
                  <a:pt x="1879817" y="18288"/>
                </a:cubicBezTo>
                <a:cubicBezTo>
                  <a:pt x="1680908" y="21100"/>
                  <a:pt x="1548770" y="-4127"/>
                  <a:pt x="1318313" y="18288"/>
                </a:cubicBezTo>
                <a:cubicBezTo>
                  <a:pt x="1087856" y="40703"/>
                  <a:pt x="894613" y="3927"/>
                  <a:pt x="659157" y="18288"/>
                </a:cubicBezTo>
                <a:cubicBezTo>
                  <a:pt x="423701" y="32649"/>
                  <a:pt x="246611" y="33975"/>
                  <a:pt x="0" y="18288"/>
                </a:cubicBezTo>
                <a:cubicBezTo>
                  <a:pt x="-348" y="10388"/>
                  <a:pt x="-12" y="396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73202" y="2807208"/>
            <a:ext cx="2571750" cy="3410712"/>
          </a:xfrm>
        </p:spPr>
        <p:txBody>
          <a:bodyPr anchor="t">
            <a:normAutofit/>
          </a:bodyPr>
          <a:lstStyle/>
          <a:p>
            <a:r>
              <a:rPr lang="en-US" sz="1900"/>
              <a:t>Charts and graphs were used to represent anime rankings, genre distributions, and comparisons.</a:t>
            </a:r>
          </a:p>
        </p:txBody>
      </p:sp>
      <p:pic>
        <p:nvPicPr>
          <p:cNvPr id="5" name="Picture 4">
            <a:extLst>
              <a:ext uri="{FF2B5EF4-FFF2-40B4-BE49-F238E27FC236}">
                <a16:creationId xmlns:a16="http://schemas.microsoft.com/office/drawing/2014/main" id="{7CA3A889-4A84-A670-3A34-EBC26164363C}"/>
              </a:ext>
            </a:extLst>
          </p:cNvPr>
          <p:cNvPicPr>
            <a:picLocks noChangeAspect="1"/>
          </p:cNvPicPr>
          <p:nvPr/>
        </p:nvPicPr>
        <p:blipFill>
          <a:blip r:embed="rId2"/>
          <a:stretch>
            <a:fillRect/>
          </a:stretch>
        </p:blipFill>
        <p:spPr>
          <a:xfrm>
            <a:off x="3490722" y="2005108"/>
            <a:ext cx="5177790" cy="284778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with a snake">
            <a:extLst>
              <a:ext uri="{FF2B5EF4-FFF2-40B4-BE49-F238E27FC236}">
                <a16:creationId xmlns:a16="http://schemas.microsoft.com/office/drawing/2014/main" id="{FC027F38-5CCB-6433-6E16-5A90150C4E24}"/>
              </a:ext>
            </a:extLst>
          </p:cNvPr>
          <p:cNvPicPr>
            <a:picLocks noChangeAspect="1"/>
          </p:cNvPicPr>
          <p:nvPr/>
        </p:nvPicPr>
        <p:blipFill>
          <a:blip r:embed="rId2"/>
          <a:srcRect t="7724" b="33057"/>
          <a:stretch/>
        </p:blipFill>
        <p:spPr>
          <a:xfrm rot="16200000">
            <a:off x="2088882" y="-197115"/>
            <a:ext cx="6858000" cy="7252231"/>
          </a:xfrm>
          <a:prstGeom prst="rect">
            <a:avLst/>
          </a:prstGeom>
        </p:spPr>
      </p:pic>
      <p:sp>
        <p:nvSpPr>
          <p:cNvPr id="22" name="Rectangle 2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28650" y="365125"/>
            <a:ext cx="2866641" cy="1899912"/>
          </a:xfrm>
        </p:spPr>
        <p:txBody>
          <a:bodyPr>
            <a:normAutofit/>
          </a:bodyPr>
          <a:lstStyle/>
          <a:p>
            <a:r>
              <a:rPr lang="en-IN" sz="3500"/>
              <a:t>Conclusion</a:t>
            </a:r>
          </a:p>
        </p:txBody>
      </p:sp>
      <p:sp>
        <p:nvSpPr>
          <p:cNvPr id="3" name="Content Placeholder 2"/>
          <p:cNvSpPr>
            <a:spLocks noGrp="1"/>
          </p:cNvSpPr>
          <p:nvPr>
            <p:ph idx="1"/>
          </p:nvPr>
        </p:nvSpPr>
        <p:spPr>
          <a:xfrm>
            <a:off x="628650" y="2434201"/>
            <a:ext cx="2866641" cy="3742762"/>
          </a:xfrm>
        </p:spPr>
        <p:txBody>
          <a:bodyPr>
            <a:normAutofit/>
          </a:bodyPr>
          <a:lstStyle/>
          <a:p>
            <a:pPr marL="0" indent="0">
              <a:lnSpc>
                <a:spcPct val="90000"/>
              </a:lnSpc>
              <a:buNone/>
            </a:pPr>
            <a:r>
              <a:rPr lang="en-US" sz="1400" b="1" dirty="0"/>
              <a:t>In conclusion, anime is a rich and diverse form of entertainment that offers something for everyone. Through careful analysis and recommendations, we can help people discover and appreciate the depth of storytelling, unique art styles, and cultural insights that anime provides. By increasing awareness and providing personalized recommendations, we aim to foster a growing community of anime enthusiasts in India. This initiative not only promotes diverse entertainment options but also bridges cultural gaps and brings people together through shared interests.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2CFBC99-FB8F-41F7-A81D-A5288D688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with a snake">
            <a:extLst>
              <a:ext uri="{FF2B5EF4-FFF2-40B4-BE49-F238E27FC236}">
                <a16:creationId xmlns:a16="http://schemas.microsoft.com/office/drawing/2014/main" id="{6D1E6001-D518-3F0B-4581-3459FDDE3748}"/>
              </a:ext>
            </a:extLst>
          </p:cNvPr>
          <p:cNvPicPr>
            <a:picLocks noChangeAspect="1"/>
          </p:cNvPicPr>
          <p:nvPr/>
        </p:nvPicPr>
        <p:blipFill>
          <a:blip r:embed="rId3"/>
          <a:srcRect b="25352"/>
          <a:stretch/>
        </p:blipFill>
        <p:spPr>
          <a:xfrm rot="16200000">
            <a:off x="1141857" y="-1141857"/>
            <a:ext cx="6858000" cy="9141714"/>
          </a:xfrm>
          <a:prstGeom prst="rect">
            <a:avLst/>
          </a:prstGeom>
        </p:spPr>
      </p:pic>
      <p:sp>
        <p:nvSpPr>
          <p:cNvPr id="14" name="Freeform: Shape 13">
            <a:extLst>
              <a:ext uri="{FF2B5EF4-FFF2-40B4-BE49-F238E27FC236}">
                <a16:creationId xmlns:a16="http://schemas.microsoft.com/office/drawing/2014/main" id="{A435A76B-D478-4F38-9D76-040E49ADC6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5103" y="2758601"/>
            <a:ext cx="5874575" cy="4099399"/>
          </a:xfrm>
          <a:custGeom>
            <a:avLst/>
            <a:gdLst>
              <a:gd name="connsiteX0" fmla="*/ 4436398 w 7832767"/>
              <a:gd name="connsiteY0" fmla="*/ 580 h 4099399"/>
              <a:gd name="connsiteX1" fmla="*/ 5062070 w 7832767"/>
              <a:gd name="connsiteY1" fmla="*/ 20166 h 4099399"/>
              <a:gd name="connsiteX2" fmla="*/ 6429770 w 7832767"/>
              <a:gd name="connsiteY2" fmla="*/ 44716 h 4099399"/>
              <a:gd name="connsiteX3" fmla="*/ 7261927 w 7832767"/>
              <a:gd name="connsiteY3" fmla="*/ 147922 h 4099399"/>
              <a:gd name="connsiteX4" fmla="*/ 7370574 w 7832767"/>
              <a:gd name="connsiteY4" fmla="*/ 185497 h 4099399"/>
              <a:gd name="connsiteX5" fmla="*/ 7342690 w 7832767"/>
              <a:gd name="connsiteY5" fmla="*/ 262652 h 4099399"/>
              <a:gd name="connsiteX6" fmla="*/ 7154722 w 7832767"/>
              <a:gd name="connsiteY6" fmla="*/ 283192 h 4099399"/>
              <a:gd name="connsiteX7" fmla="*/ 7257600 w 7832767"/>
              <a:gd name="connsiteY7" fmla="*/ 340809 h 4099399"/>
              <a:gd name="connsiteX8" fmla="*/ 7031654 w 7832767"/>
              <a:gd name="connsiteY8" fmla="*/ 384897 h 4099399"/>
              <a:gd name="connsiteX9" fmla="*/ 7061460 w 7832767"/>
              <a:gd name="connsiteY9" fmla="*/ 415459 h 4099399"/>
              <a:gd name="connsiteX10" fmla="*/ 7091746 w 7832767"/>
              <a:gd name="connsiteY10" fmla="*/ 444516 h 4099399"/>
              <a:gd name="connsiteX11" fmla="*/ 6661966 w 7832767"/>
              <a:gd name="connsiteY11" fmla="*/ 519166 h 4099399"/>
              <a:gd name="connsiteX12" fmla="*/ 7169625 w 7832767"/>
              <a:gd name="connsiteY12" fmla="*/ 655940 h 4099399"/>
              <a:gd name="connsiteX13" fmla="*/ 7077324 w 7832767"/>
              <a:gd name="connsiteY13" fmla="*/ 729587 h 4099399"/>
              <a:gd name="connsiteX14" fmla="*/ 7370574 w 7832767"/>
              <a:gd name="connsiteY14" fmla="*/ 845819 h 4099399"/>
              <a:gd name="connsiteX15" fmla="*/ 7608539 w 7832767"/>
              <a:gd name="connsiteY15" fmla="*/ 990610 h 4099399"/>
              <a:gd name="connsiteX16" fmla="*/ 7742185 w 7832767"/>
              <a:gd name="connsiteY16" fmla="*/ 1180991 h 4099399"/>
              <a:gd name="connsiteX17" fmla="*/ 7789296 w 7832767"/>
              <a:gd name="connsiteY17" fmla="*/ 1266161 h 4099399"/>
              <a:gd name="connsiteX18" fmla="*/ 7831602 w 7832767"/>
              <a:gd name="connsiteY18" fmla="*/ 1355841 h 4099399"/>
              <a:gd name="connsiteX19" fmla="*/ 7758529 w 7832767"/>
              <a:gd name="connsiteY19" fmla="*/ 1445019 h 4099399"/>
              <a:gd name="connsiteX20" fmla="*/ 7710936 w 7832767"/>
              <a:gd name="connsiteY20" fmla="*/ 1553237 h 4099399"/>
              <a:gd name="connsiteX21" fmla="*/ 7754684 w 7832767"/>
              <a:gd name="connsiteY21" fmla="*/ 1616863 h 4099399"/>
              <a:gd name="connsiteX22" fmla="*/ 7755645 w 7832767"/>
              <a:gd name="connsiteY22" fmla="*/ 1759148 h 4099399"/>
              <a:gd name="connsiteX23" fmla="*/ 7725360 w 7832767"/>
              <a:gd name="connsiteY23" fmla="*/ 1826283 h 4099399"/>
              <a:gd name="connsiteX24" fmla="*/ 7633056 w 7832767"/>
              <a:gd name="connsiteY24" fmla="*/ 1972074 h 4099399"/>
              <a:gd name="connsiteX25" fmla="*/ 7554696 w 7832767"/>
              <a:gd name="connsiteY25" fmla="*/ 2004640 h 4099399"/>
              <a:gd name="connsiteX26" fmla="*/ 7562870 w 7832767"/>
              <a:gd name="connsiteY26" fmla="*/ 2592817 h 4099399"/>
              <a:gd name="connsiteX27" fmla="*/ 7620078 w 7832767"/>
              <a:gd name="connsiteY27" fmla="*/ 2877387 h 4099399"/>
              <a:gd name="connsiteX28" fmla="*/ 7579695 w 7832767"/>
              <a:gd name="connsiteY28" fmla="*/ 3198029 h 4099399"/>
              <a:gd name="connsiteX29" fmla="*/ 7713340 w 7832767"/>
              <a:gd name="connsiteY29" fmla="*/ 3435003 h 4099399"/>
              <a:gd name="connsiteX30" fmla="*/ 7658054 w 7832767"/>
              <a:gd name="connsiteY30" fmla="*/ 3526187 h 4099399"/>
              <a:gd name="connsiteX31" fmla="*/ 7813815 w 7832767"/>
              <a:gd name="connsiteY31" fmla="*/ 3628391 h 4099399"/>
              <a:gd name="connsiteX32" fmla="*/ 7669112 w 7832767"/>
              <a:gd name="connsiteY32" fmla="*/ 3773681 h 4099399"/>
              <a:gd name="connsiteX33" fmla="*/ 7429704 w 7832767"/>
              <a:gd name="connsiteY33" fmla="*/ 4001137 h 4099399"/>
              <a:gd name="connsiteX34" fmla="*/ 7417475 w 7832767"/>
              <a:gd name="connsiteY34" fmla="*/ 4099399 h 4099399"/>
              <a:gd name="connsiteX35" fmla="*/ 180606 w 7832767"/>
              <a:gd name="connsiteY35" fmla="*/ 4099399 h 4099399"/>
              <a:gd name="connsiteX36" fmla="*/ 164649 w 7832767"/>
              <a:gd name="connsiteY36" fmla="*/ 4093760 h 4099399"/>
              <a:gd name="connsiteX37" fmla="*/ 160465 w 7832767"/>
              <a:gd name="connsiteY37" fmla="*/ 4076287 h 4099399"/>
              <a:gd name="connsiteX38" fmla="*/ 549383 w 7832767"/>
              <a:gd name="connsiteY38" fmla="*/ 3827790 h 4099399"/>
              <a:gd name="connsiteX39" fmla="*/ 756100 w 7832767"/>
              <a:gd name="connsiteY39" fmla="*/ 3722078 h 4099399"/>
              <a:gd name="connsiteX40" fmla="*/ 415738 w 7832767"/>
              <a:gd name="connsiteY40" fmla="*/ 3746126 h 4099399"/>
              <a:gd name="connsiteX41" fmla="*/ 671971 w 7832767"/>
              <a:gd name="connsiteY41" fmla="*/ 3563762 h 4099399"/>
              <a:gd name="connsiteX42" fmla="*/ 619570 w 7832767"/>
              <a:gd name="connsiteY42" fmla="*/ 3530194 h 4099399"/>
              <a:gd name="connsiteX43" fmla="*/ 523422 w 7832767"/>
              <a:gd name="connsiteY43" fmla="*/ 3507649 h 4099399"/>
              <a:gd name="connsiteX44" fmla="*/ 957048 w 7832767"/>
              <a:gd name="connsiteY44" fmla="*/ 3392918 h 4099399"/>
              <a:gd name="connsiteX45" fmla="*/ 835904 w 7832767"/>
              <a:gd name="connsiteY45" fmla="*/ 3231596 h 4099399"/>
              <a:gd name="connsiteX46" fmla="*/ 930608 w 7832767"/>
              <a:gd name="connsiteY46" fmla="*/ 3195022 h 4099399"/>
              <a:gd name="connsiteX47" fmla="*/ 817153 w 7832767"/>
              <a:gd name="connsiteY47" fmla="*/ 3190514 h 4099399"/>
              <a:gd name="connsiteX48" fmla="*/ 727736 w 7832767"/>
              <a:gd name="connsiteY48" fmla="*/ 3191015 h 4099399"/>
              <a:gd name="connsiteX49" fmla="*/ 567170 w 7832767"/>
              <a:gd name="connsiteY49" fmla="*/ 3150434 h 4099399"/>
              <a:gd name="connsiteX50" fmla="*/ 2784 w 7832767"/>
              <a:gd name="connsiteY50" fmla="*/ 3218569 h 4099399"/>
              <a:gd name="connsiteX51" fmla="*/ 122006 w 7832767"/>
              <a:gd name="connsiteY51" fmla="*/ 3122877 h 4099399"/>
              <a:gd name="connsiteX52" fmla="*/ 264786 w 7832767"/>
              <a:gd name="connsiteY52" fmla="*/ 3068269 h 4099399"/>
              <a:gd name="connsiteX53" fmla="*/ 72009 w 7832767"/>
              <a:gd name="connsiteY53" fmla="*/ 3039210 h 4099399"/>
              <a:gd name="connsiteX54" fmla="*/ 459485 w 7832767"/>
              <a:gd name="connsiteY54" fmla="*/ 2948028 h 4099399"/>
              <a:gd name="connsiteX55" fmla="*/ 365260 w 7832767"/>
              <a:gd name="connsiteY55" fmla="*/ 2866364 h 4099399"/>
              <a:gd name="connsiteX56" fmla="*/ 607071 w 7832767"/>
              <a:gd name="connsiteY56" fmla="*/ 2498127 h 4099399"/>
              <a:gd name="connsiteX57" fmla="*/ 1090213 w 7832767"/>
              <a:gd name="connsiteY57" fmla="*/ 2289209 h 4099399"/>
              <a:gd name="connsiteX58" fmla="*/ 1337313 w 7832767"/>
              <a:gd name="connsiteY58" fmla="*/ 2272676 h 4099399"/>
              <a:gd name="connsiteX59" fmla="*/ 1268086 w 7832767"/>
              <a:gd name="connsiteY59" fmla="*/ 2205541 h 4099399"/>
              <a:gd name="connsiteX60" fmla="*/ 1449324 w 7832767"/>
              <a:gd name="connsiteY60" fmla="*/ 1827285 h 4099399"/>
              <a:gd name="connsiteX61" fmla="*/ 1255107 w 7832767"/>
              <a:gd name="connsiteY61" fmla="*/ 1849829 h 4099399"/>
              <a:gd name="connsiteX62" fmla="*/ 259497 w 7832767"/>
              <a:gd name="connsiteY62" fmla="*/ 1865862 h 4099399"/>
              <a:gd name="connsiteX63" fmla="*/ 160947 w 7832767"/>
              <a:gd name="connsiteY63" fmla="*/ 1851332 h 4099399"/>
              <a:gd name="connsiteX64" fmla="*/ 845998 w 7832767"/>
              <a:gd name="connsiteY64" fmla="*/ 1661453 h 4099399"/>
              <a:gd name="connsiteX65" fmla="*/ 575343 w 7832767"/>
              <a:gd name="connsiteY65" fmla="*/ 1610350 h 4099399"/>
              <a:gd name="connsiteX66" fmla="*/ 512846 w 7832767"/>
              <a:gd name="connsiteY66" fmla="*/ 1589809 h 4099399"/>
              <a:gd name="connsiteX67" fmla="*/ 570054 w 7832767"/>
              <a:gd name="connsiteY67" fmla="*/ 1536702 h 4099399"/>
              <a:gd name="connsiteX68" fmla="*/ 714276 w 7832767"/>
              <a:gd name="connsiteY68" fmla="*/ 1483095 h 4099399"/>
              <a:gd name="connsiteX69" fmla="*/ 321033 w 7832767"/>
              <a:gd name="connsiteY69" fmla="*/ 1560250 h 4099399"/>
              <a:gd name="connsiteX70" fmla="*/ 348915 w 7832767"/>
              <a:gd name="connsiteY70" fmla="*/ 1478587 h 4099399"/>
              <a:gd name="connsiteX71" fmla="*/ 309975 w 7832767"/>
              <a:gd name="connsiteY71" fmla="*/ 1404938 h 4099399"/>
              <a:gd name="connsiteX72" fmla="*/ 531595 w 7832767"/>
              <a:gd name="connsiteY72" fmla="*/ 1310249 h 4099399"/>
              <a:gd name="connsiteX73" fmla="*/ 840230 w 7832767"/>
              <a:gd name="connsiteY73" fmla="*/ 1125380 h 4099399"/>
              <a:gd name="connsiteX74" fmla="*/ 1149825 w 7832767"/>
              <a:gd name="connsiteY74" fmla="*/ 1007142 h 4099399"/>
              <a:gd name="connsiteX75" fmla="*/ 1405096 w 7832767"/>
              <a:gd name="connsiteY75" fmla="*/ 901932 h 4099399"/>
              <a:gd name="connsiteX76" fmla="*/ 1167613 w 7832767"/>
              <a:gd name="connsiteY76" fmla="*/ 918465 h 4099399"/>
              <a:gd name="connsiteX77" fmla="*/ 1563740 w 7832767"/>
              <a:gd name="connsiteY77" fmla="*/ 752632 h 4099399"/>
              <a:gd name="connsiteX78" fmla="*/ 1623833 w 7832767"/>
              <a:gd name="connsiteY78" fmla="*/ 742112 h 4099399"/>
              <a:gd name="connsiteX79" fmla="*/ 2259848 w 7832767"/>
              <a:gd name="connsiteY79" fmla="*/ 624877 h 4099399"/>
              <a:gd name="connsiteX80" fmla="*/ 2382917 w 7832767"/>
              <a:gd name="connsiteY80" fmla="*/ 566761 h 4099399"/>
              <a:gd name="connsiteX81" fmla="*/ 2241099 w 7832767"/>
              <a:gd name="connsiteY81" fmla="*/ 554235 h 4099399"/>
              <a:gd name="connsiteX82" fmla="*/ 1768535 w 7832767"/>
              <a:gd name="connsiteY82" fmla="*/ 588806 h 4099399"/>
              <a:gd name="connsiteX83" fmla="*/ 2089668 w 7832767"/>
              <a:gd name="connsiteY83" fmla="*/ 516159 h 4099399"/>
              <a:gd name="connsiteX84" fmla="*/ 1739690 w 7832767"/>
              <a:gd name="connsiteY84" fmla="*/ 493614 h 4099399"/>
              <a:gd name="connsiteX85" fmla="*/ 1657003 w 7832767"/>
              <a:gd name="connsiteY85" fmla="*/ 436500 h 4099399"/>
              <a:gd name="connsiteX86" fmla="*/ 1716134 w 7832767"/>
              <a:gd name="connsiteY86" fmla="*/ 380889 h 4099399"/>
              <a:gd name="connsiteX87" fmla="*/ 1931986 w 7832767"/>
              <a:gd name="connsiteY87" fmla="*/ 319766 h 4099399"/>
              <a:gd name="connsiteX88" fmla="*/ 2152163 w 7832767"/>
              <a:gd name="connsiteY88" fmla="*/ 230087 h 4099399"/>
              <a:gd name="connsiteX89" fmla="*/ 2858367 w 7832767"/>
              <a:gd name="connsiteY89" fmla="*/ 102831 h 4099399"/>
              <a:gd name="connsiteX90" fmla="*/ 3327568 w 7832767"/>
              <a:gd name="connsiteY90" fmla="*/ 61248 h 4099399"/>
              <a:gd name="connsiteX91" fmla="*/ 4227028 w 7832767"/>
              <a:gd name="connsiteY91" fmla="*/ 1129 h 4099399"/>
              <a:gd name="connsiteX92" fmla="*/ 4436398 w 7832767"/>
              <a:gd name="connsiteY92" fmla="*/ 580 h 409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7832767" h="4099399">
                <a:moveTo>
                  <a:pt x="4436398" y="580"/>
                </a:moveTo>
                <a:cubicBezTo>
                  <a:pt x="4645360" y="3164"/>
                  <a:pt x="4853309" y="13778"/>
                  <a:pt x="5062070" y="20166"/>
                </a:cubicBezTo>
                <a:cubicBezTo>
                  <a:pt x="5516848" y="34696"/>
                  <a:pt x="5974030" y="34194"/>
                  <a:pt x="6429770" y="44716"/>
                </a:cubicBezTo>
                <a:cubicBezTo>
                  <a:pt x="6713886" y="51228"/>
                  <a:pt x="6994637" y="74776"/>
                  <a:pt x="7261927" y="147922"/>
                </a:cubicBezTo>
                <a:cubicBezTo>
                  <a:pt x="7299424" y="158443"/>
                  <a:pt x="7341729" y="160448"/>
                  <a:pt x="7370574" y="185497"/>
                </a:cubicBezTo>
                <a:cubicBezTo>
                  <a:pt x="7402784" y="213553"/>
                  <a:pt x="7389804" y="254635"/>
                  <a:pt x="7342690" y="262652"/>
                </a:cubicBezTo>
                <a:cubicBezTo>
                  <a:pt x="7282599" y="273173"/>
                  <a:pt x="7221066" y="276179"/>
                  <a:pt x="7154722" y="283192"/>
                </a:cubicBezTo>
                <a:cubicBezTo>
                  <a:pt x="7180202" y="321770"/>
                  <a:pt x="7241736" y="292713"/>
                  <a:pt x="7257600" y="340809"/>
                </a:cubicBezTo>
                <a:cubicBezTo>
                  <a:pt x="7186452" y="373874"/>
                  <a:pt x="7100400" y="352331"/>
                  <a:pt x="7031654" y="384897"/>
                </a:cubicBezTo>
                <a:cubicBezTo>
                  <a:pt x="7033577" y="407441"/>
                  <a:pt x="7048960" y="409446"/>
                  <a:pt x="7061460" y="415459"/>
                </a:cubicBezTo>
                <a:cubicBezTo>
                  <a:pt x="7073960" y="420968"/>
                  <a:pt x="7105206" y="412953"/>
                  <a:pt x="7091746" y="444516"/>
                </a:cubicBezTo>
                <a:cubicBezTo>
                  <a:pt x="6948967" y="463553"/>
                  <a:pt x="6812438" y="528183"/>
                  <a:pt x="6661966" y="519166"/>
                </a:cubicBezTo>
                <a:cubicBezTo>
                  <a:pt x="6848013" y="536700"/>
                  <a:pt x="7005214" y="608344"/>
                  <a:pt x="7169625" y="655940"/>
                </a:cubicBezTo>
                <a:cubicBezTo>
                  <a:pt x="7162896" y="712052"/>
                  <a:pt x="7096554" y="689507"/>
                  <a:pt x="7077324" y="729587"/>
                </a:cubicBezTo>
                <a:cubicBezTo>
                  <a:pt x="7182606" y="757642"/>
                  <a:pt x="7283560" y="790709"/>
                  <a:pt x="7370574" y="845819"/>
                </a:cubicBezTo>
                <a:cubicBezTo>
                  <a:pt x="7448935" y="895418"/>
                  <a:pt x="7523448" y="950028"/>
                  <a:pt x="7608539" y="990610"/>
                </a:cubicBezTo>
                <a:cubicBezTo>
                  <a:pt x="7697957" y="1033195"/>
                  <a:pt x="7752280" y="1087804"/>
                  <a:pt x="7742185" y="1180991"/>
                </a:cubicBezTo>
                <a:cubicBezTo>
                  <a:pt x="7737858" y="1219067"/>
                  <a:pt x="7749396" y="1251131"/>
                  <a:pt x="7789296" y="1266161"/>
                </a:cubicBezTo>
                <a:cubicBezTo>
                  <a:pt x="7838813" y="1284698"/>
                  <a:pt x="7833526" y="1312754"/>
                  <a:pt x="7831602" y="1355841"/>
                </a:cubicBezTo>
                <a:cubicBezTo>
                  <a:pt x="7828717" y="1407443"/>
                  <a:pt x="7803238" y="1427485"/>
                  <a:pt x="7758529" y="1445019"/>
                </a:cubicBezTo>
                <a:cubicBezTo>
                  <a:pt x="7694591" y="1469568"/>
                  <a:pt x="7694110" y="1507644"/>
                  <a:pt x="7710936" y="1553237"/>
                </a:cubicBezTo>
                <a:cubicBezTo>
                  <a:pt x="7720072" y="1578286"/>
                  <a:pt x="7734012" y="1598327"/>
                  <a:pt x="7754684" y="1616863"/>
                </a:cubicBezTo>
                <a:cubicBezTo>
                  <a:pt x="7826314" y="1681493"/>
                  <a:pt x="7825833" y="1682494"/>
                  <a:pt x="7755645" y="1759148"/>
                </a:cubicBezTo>
                <a:cubicBezTo>
                  <a:pt x="7736896" y="1779688"/>
                  <a:pt x="7716704" y="1793216"/>
                  <a:pt x="7725360" y="1826283"/>
                </a:cubicBezTo>
                <a:cubicBezTo>
                  <a:pt x="7754684" y="1936002"/>
                  <a:pt x="7750838" y="1936002"/>
                  <a:pt x="7633056" y="1972074"/>
                </a:cubicBezTo>
                <a:cubicBezTo>
                  <a:pt x="7606135" y="1980591"/>
                  <a:pt x="7570080" y="1973076"/>
                  <a:pt x="7554696" y="2004640"/>
                </a:cubicBezTo>
                <a:cubicBezTo>
                  <a:pt x="7564311" y="2027686"/>
                  <a:pt x="7541716" y="2583799"/>
                  <a:pt x="7562870" y="2592817"/>
                </a:cubicBezTo>
                <a:cubicBezTo>
                  <a:pt x="7728244" y="2663458"/>
                  <a:pt x="7748914" y="2746625"/>
                  <a:pt x="7620078" y="2877387"/>
                </a:cubicBezTo>
                <a:cubicBezTo>
                  <a:pt x="7533544" y="2965063"/>
                  <a:pt x="7543639" y="3108349"/>
                  <a:pt x="7579695" y="3198029"/>
                </a:cubicBezTo>
                <a:cubicBezTo>
                  <a:pt x="7715743" y="3237608"/>
                  <a:pt x="7685939" y="3342818"/>
                  <a:pt x="7713340" y="3435003"/>
                </a:cubicBezTo>
                <a:cubicBezTo>
                  <a:pt x="7733531" y="3504142"/>
                  <a:pt x="7654210" y="3494623"/>
                  <a:pt x="7658054" y="3526187"/>
                </a:cubicBezTo>
                <a:cubicBezTo>
                  <a:pt x="7708052" y="3564262"/>
                  <a:pt x="7774874" y="3576287"/>
                  <a:pt x="7813815" y="3628391"/>
                </a:cubicBezTo>
                <a:cubicBezTo>
                  <a:pt x="7743627" y="3666467"/>
                  <a:pt x="7708052" y="3720074"/>
                  <a:pt x="7669112" y="3773681"/>
                </a:cubicBezTo>
                <a:cubicBezTo>
                  <a:pt x="7606135" y="3860855"/>
                  <a:pt x="7520564" y="3934503"/>
                  <a:pt x="7429704" y="4001137"/>
                </a:cubicBezTo>
                <a:lnTo>
                  <a:pt x="7417475" y="4099399"/>
                </a:lnTo>
                <a:lnTo>
                  <a:pt x="180606" y="4099399"/>
                </a:lnTo>
                <a:lnTo>
                  <a:pt x="164649" y="4093760"/>
                </a:lnTo>
                <a:cubicBezTo>
                  <a:pt x="148507" y="4086464"/>
                  <a:pt x="145082" y="4080295"/>
                  <a:pt x="160465" y="4076287"/>
                </a:cubicBezTo>
                <a:cubicBezTo>
                  <a:pt x="230173" y="4057751"/>
                  <a:pt x="478714" y="3837810"/>
                  <a:pt x="549383" y="3827790"/>
                </a:cubicBezTo>
                <a:cubicBezTo>
                  <a:pt x="631589" y="3816267"/>
                  <a:pt x="647934" y="3800736"/>
                  <a:pt x="756100" y="3722078"/>
                </a:cubicBezTo>
                <a:cubicBezTo>
                  <a:pt x="827251" y="3670474"/>
                  <a:pt x="531115" y="3782698"/>
                  <a:pt x="415738" y="3746126"/>
                </a:cubicBezTo>
                <a:cubicBezTo>
                  <a:pt x="373433" y="3732598"/>
                  <a:pt x="671971" y="3589813"/>
                  <a:pt x="671971" y="3563762"/>
                </a:cubicBezTo>
                <a:cubicBezTo>
                  <a:pt x="671971" y="3536206"/>
                  <a:pt x="645049" y="3530194"/>
                  <a:pt x="619570" y="3530194"/>
                </a:cubicBezTo>
                <a:cubicBezTo>
                  <a:pt x="562844" y="3530194"/>
                  <a:pt x="580151" y="3506145"/>
                  <a:pt x="523422" y="3507649"/>
                </a:cubicBezTo>
                <a:cubicBezTo>
                  <a:pt x="689758" y="3438010"/>
                  <a:pt x="792637" y="3456547"/>
                  <a:pt x="957048" y="3392918"/>
                </a:cubicBezTo>
                <a:cubicBezTo>
                  <a:pt x="1037333" y="3361856"/>
                  <a:pt x="753217" y="3258649"/>
                  <a:pt x="835904" y="3231596"/>
                </a:cubicBezTo>
                <a:cubicBezTo>
                  <a:pt x="867151" y="3221074"/>
                  <a:pt x="908974" y="3232097"/>
                  <a:pt x="930608" y="3195022"/>
                </a:cubicBezTo>
                <a:cubicBezTo>
                  <a:pt x="896476" y="3165464"/>
                  <a:pt x="851286" y="3178490"/>
                  <a:pt x="817153" y="3190514"/>
                </a:cubicBezTo>
                <a:cubicBezTo>
                  <a:pt x="730141" y="3221576"/>
                  <a:pt x="736391" y="3214062"/>
                  <a:pt x="727736" y="3191015"/>
                </a:cubicBezTo>
                <a:cubicBezTo>
                  <a:pt x="699374" y="3112357"/>
                  <a:pt x="629186" y="3137408"/>
                  <a:pt x="567170" y="3150434"/>
                </a:cubicBezTo>
                <a:cubicBezTo>
                  <a:pt x="379682" y="3189512"/>
                  <a:pt x="189791" y="3178490"/>
                  <a:pt x="2784" y="3218569"/>
                </a:cubicBezTo>
                <a:cubicBezTo>
                  <a:pt x="-17406" y="3223079"/>
                  <a:pt x="77299" y="3133400"/>
                  <a:pt x="122006" y="3122877"/>
                </a:cubicBezTo>
                <a:cubicBezTo>
                  <a:pt x="170561" y="3111856"/>
                  <a:pt x="230173" y="3119872"/>
                  <a:pt x="264786" y="3068269"/>
                </a:cubicBezTo>
                <a:cubicBezTo>
                  <a:pt x="203252" y="3055243"/>
                  <a:pt x="133065" y="3080292"/>
                  <a:pt x="72009" y="3039210"/>
                </a:cubicBezTo>
                <a:cubicBezTo>
                  <a:pt x="207578" y="2982597"/>
                  <a:pt x="342665" y="2984601"/>
                  <a:pt x="459485" y="2948028"/>
                </a:cubicBezTo>
                <a:cubicBezTo>
                  <a:pt x="470061" y="2880393"/>
                  <a:pt x="393143" y="2904941"/>
                  <a:pt x="365260" y="2866364"/>
                </a:cubicBezTo>
                <a:cubicBezTo>
                  <a:pt x="1245010" y="2800232"/>
                  <a:pt x="753697" y="2604840"/>
                  <a:pt x="607071" y="2498127"/>
                </a:cubicBezTo>
                <a:cubicBezTo>
                  <a:pt x="558036" y="2462556"/>
                  <a:pt x="1073387" y="2293717"/>
                  <a:pt x="1090213" y="2289209"/>
                </a:cubicBezTo>
                <a:cubicBezTo>
                  <a:pt x="1132999" y="2278688"/>
                  <a:pt x="1302700" y="2286203"/>
                  <a:pt x="1337313" y="2272676"/>
                </a:cubicBezTo>
                <a:cubicBezTo>
                  <a:pt x="1381541" y="2255643"/>
                  <a:pt x="1235395" y="2226083"/>
                  <a:pt x="1268086" y="2205541"/>
                </a:cubicBezTo>
                <a:cubicBezTo>
                  <a:pt x="1497398" y="2060752"/>
                  <a:pt x="1513743" y="1842815"/>
                  <a:pt x="1449324" y="1827285"/>
                </a:cubicBezTo>
                <a:cubicBezTo>
                  <a:pt x="1382502" y="1811252"/>
                  <a:pt x="1317121" y="1823778"/>
                  <a:pt x="1255107" y="1849829"/>
                </a:cubicBezTo>
                <a:cubicBezTo>
                  <a:pt x="1154152" y="1892415"/>
                  <a:pt x="455158" y="1831793"/>
                  <a:pt x="259497" y="1865862"/>
                </a:cubicBezTo>
                <a:cubicBezTo>
                  <a:pt x="229691" y="1870872"/>
                  <a:pt x="189311" y="1893417"/>
                  <a:pt x="160947" y="1851332"/>
                </a:cubicBezTo>
                <a:cubicBezTo>
                  <a:pt x="362377" y="1715060"/>
                  <a:pt x="621013" y="1754138"/>
                  <a:pt x="845998" y="1661453"/>
                </a:cubicBezTo>
                <a:cubicBezTo>
                  <a:pt x="757542" y="1597824"/>
                  <a:pt x="667645" y="1600832"/>
                  <a:pt x="575343" y="1610350"/>
                </a:cubicBezTo>
                <a:cubicBezTo>
                  <a:pt x="551306" y="1612855"/>
                  <a:pt x="518615" y="1616362"/>
                  <a:pt x="512846" y="1589809"/>
                </a:cubicBezTo>
                <a:cubicBezTo>
                  <a:pt x="505636" y="1556242"/>
                  <a:pt x="544576" y="1550229"/>
                  <a:pt x="570054" y="1536702"/>
                </a:cubicBezTo>
                <a:cubicBezTo>
                  <a:pt x="608994" y="1515660"/>
                  <a:pt x="666682" y="1540710"/>
                  <a:pt x="714276" y="1483095"/>
                </a:cubicBezTo>
                <a:cubicBezTo>
                  <a:pt x="570054" y="1496622"/>
                  <a:pt x="448428" y="1520170"/>
                  <a:pt x="321033" y="1560250"/>
                </a:cubicBezTo>
                <a:cubicBezTo>
                  <a:pt x="332089" y="1524679"/>
                  <a:pt x="370548" y="1508145"/>
                  <a:pt x="348915" y="1478587"/>
                </a:cubicBezTo>
                <a:cubicBezTo>
                  <a:pt x="332571" y="1456542"/>
                  <a:pt x="285939" y="1446021"/>
                  <a:pt x="309975" y="1404938"/>
                </a:cubicBezTo>
                <a:cubicBezTo>
                  <a:pt x="377759" y="1361351"/>
                  <a:pt x="473907" y="1372876"/>
                  <a:pt x="531595" y="1310249"/>
                </a:cubicBezTo>
                <a:cubicBezTo>
                  <a:pt x="613321" y="1221071"/>
                  <a:pt x="740236" y="1190509"/>
                  <a:pt x="840230" y="1125380"/>
                </a:cubicBezTo>
                <a:cubicBezTo>
                  <a:pt x="873400" y="1104337"/>
                  <a:pt x="1091175" y="1030690"/>
                  <a:pt x="1149825" y="1007142"/>
                </a:cubicBezTo>
                <a:cubicBezTo>
                  <a:pt x="1231551" y="974076"/>
                  <a:pt x="1324813" y="962553"/>
                  <a:pt x="1405096" y="901932"/>
                </a:cubicBezTo>
                <a:cubicBezTo>
                  <a:pt x="1326255" y="889406"/>
                  <a:pt x="1262318" y="946021"/>
                  <a:pt x="1167613" y="918465"/>
                </a:cubicBezTo>
                <a:cubicBezTo>
                  <a:pt x="1317602" y="859848"/>
                  <a:pt x="1455092" y="833294"/>
                  <a:pt x="1563740" y="752632"/>
                </a:cubicBezTo>
                <a:cubicBezTo>
                  <a:pt x="1577201" y="742613"/>
                  <a:pt x="1603642" y="745619"/>
                  <a:pt x="1623833" y="742112"/>
                </a:cubicBezTo>
                <a:cubicBezTo>
                  <a:pt x="1836317" y="706540"/>
                  <a:pt x="2049765" y="676480"/>
                  <a:pt x="2259848" y="624877"/>
                </a:cubicBezTo>
                <a:cubicBezTo>
                  <a:pt x="2307442" y="612853"/>
                  <a:pt x="2391570" y="609847"/>
                  <a:pt x="2382917" y="566761"/>
                </a:cubicBezTo>
                <a:cubicBezTo>
                  <a:pt x="2369937" y="502131"/>
                  <a:pt x="2291577" y="548223"/>
                  <a:pt x="2241099" y="554235"/>
                </a:cubicBezTo>
                <a:cubicBezTo>
                  <a:pt x="2084379" y="573775"/>
                  <a:pt x="1927659" y="607843"/>
                  <a:pt x="1768535" y="588806"/>
                </a:cubicBezTo>
                <a:cubicBezTo>
                  <a:pt x="1875738" y="564757"/>
                  <a:pt x="1982463" y="540207"/>
                  <a:pt x="2089668" y="516159"/>
                </a:cubicBezTo>
                <a:cubicBezTo>
                  <a:pt x="1966597" y="524676"/>
                  <a:pt x="1859394" y="468563"/>
                  <a:pt x="1739690" y="493614"/>
                </a:cubicBezTo>
                <a:cubicBezTo>
                  <a:pt x="1701230" y="501630"/>
                  <a:pt x="1660850" y="476079"/>
                  <a:pt x="1657003" y="436500"/>
                </a:cubicBezTo>
                <a:cubicBezTo>
                  <a:pt x="1652677" y="404937"/>
                  <a:pt x="1688732" y="390909"/>
                  <a:pt x="1716134" y="380889"/>
                </a:cubicBezTo>
                <a:cubicBezTo>
                  <a:pt x="1786322" y="355337"/>
                  <a:pt x="1842086" y="279687"/>
                  <a:pt x="1931986" y="319766"/>
                </a:cubicBezTo>
                <a:cubicBezTo>
                  <a:pt x="1988712" y="256640"/>
                  <a:pt x="2079091" y="246619"/>
                  <a:pt x="2152163" y="230087"/>
                </a:cubicBezTo>
                <a:cubicBezTo>
                  <a:pt x="2385321" y="177982"/>
                  <a:pt x="2621844" y="137401"/>
                  <a:pt x="2858367" y="102831"/>
                </a:cubicBezTo>
                <a:cubicBezTo>
                  <a:pt x="3013645" y="80286"/>
                  <a:pt x="3173731" y="89806"/>
                  <a:pt x="3327568" y="61248"/>
                </a:cubicBezTo>
                <a:cubicBezTo>
                  <a:pt x="3628510" y="5637"/>
                  <a:pt x="3927528" y="7141"/>
                  <a:pt x="4227028" y="1129"/>
                </a:cubicBezTo>
                <a:cubicBezTo>
                  <a:pt x="4296975" y="-249"/>
                  <a:pt x="4366742" y="-281"/>
                  <a:pt x="4436398" y="58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Box 2">
            <a:extLst>
              <a:ext uri="{FF2B5EF4-FFF2-40B4-BE49-F238E27FC236}">
                <a16:creationId xmlns:a16="http://schemas.microsoft.com/office/drawing/2014/main" id="{03BA40B8-2E74-0DF4-8BDD-6B7A39944319}"/>
              </a:ext>
            </a:extLst>
          </p:cNvPr>
          <p:cNvSpPr txBox="1"/>
          <p:nvPr/>
        </p:nvSpPr>
        <p:spPr>
          <a:xfrm>
            <a:off x="4572000" y="3657600"/>
            <a:ext cx="3943349" cy="1878144"/>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2400" b="1">
                <a:latin typeface="+mj-lt"/>
                <a:ea typeface="+mj-ea"/>
                <a:cs typeface="+mj-cs"/>
              </a:rPr>
              <a:t>Thank you for your attention, and I hope this analysis inspires you to explore the wonderful world of anime!</a:t>
            </a:r>
          </a:p>
        </p:txBody>
      </p:sp>
    </p:spTree>
    <p:extLst>
      <p:ext uri="{BB962C8B-B14F-4D97-AF65-F5344CB8AC3E}">
        <p14:creationId xmlns:p14="http://schemas.microsoft.com/office/powerpoint/2010/main" val="28622470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197</TotalTime>
  <Words>304</Words>
  <Application>Microsoft Office PowerPoint</Application>
  <PresentationFormat>On-screen Show (4:3)</PresentationFormat>
  <Paragraphs>29</Paragraphs>
  <Slides>9</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Arial</vt:lpstr>
      <vt:lpstr>Calibri</vt:lpstr>
      <vt:lpstr>Office Theme</vt:lpstr>
      <vt:lpstr>Anime Analysis Report</vt:lpstr>
      <vt:lpstr>Objectives</vt:lpstr>
      <vt:lpstr>Methodology</vt:lpstr>
      <vt:lpstr>Introduction</vt:lpstr>
      <vt:lpstr>Data Import &amp; Cleaning</vt:lpstr>
      <vt:lpstr>Exploratory Data Analysis (EDA)</vt:lpstr>
      <vt:lpstr>Visualizations</vt:lpstr>
      <vt:lpstr>Conclusion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NIRDESH DARK_LIGHT</cp:lastModifiedBy>
  <cp:revision>4</cp:revision>
  <dcterms:created xsi:type="dcterms:W3CDTF">2013-01-27T09:14:16Z</dcterms:created>
  <dcterms:modified xsi:type="dcterms:W3CDTF">2025-03-01T08:22:36Z</dcterms:modified>
  <cp:category/>
</cp:coreProperties>
</file>

<file path=docProps/thumbnail.jpeg>
</file>